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388" r:id="rId4"/>
    <p:sldId id="308" r:id="rId5"/>
    <p:sldId id="391" r:id="rId6"/>
    <p:sldId id="398" r:id="rId7"/>
    <p:sldId id="397" r:id="rId8"/>
    <p:sldId id="409" r:id="rId9"/>
    <p:sldId id="399" r:id="rId10"/>
    <p:sldId id="393" r:id="rId11"/>
    <p:sldId id="400" r:id="rId12"/>
    <p:sldId id="394" r:id="rId13"/>
    <p:sldId id="401" r:id="rId14"/>
    <p:sldId id="402" r:id="rId15"/>
    <p:sldId id="336" r:id="rId16"/>
    <p:sldId id="411" r:id="rId17"/>
    <p:sldId id="404" r:id="rId18"/>
    <p:sldId id="406" r:id="rId19"/>
    <p:sldId id="405" r:id="rId20"/>
    <p:sldId id="408" r:id="rId21"/>
    <p:sldId id="403" r:id="rId22"/>
    <p:sldId id="383" r:id="rId23"/>
    <p:sldId id="407" r:id="rId24"/>
    <p:sldId id="385" r:id="rId25"/>
    <p:sldId id="410" r:id="rId26"/>
    <p:sldId id="333" r:id="rId27"/>
    <p:sldId id="33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CFA5"/>
    <a:srgbClr val="5B9BD5"/>
    <a:srgbClr val="E1D5E7"/>
    <a:srgbClr val="C7B4D0"/>
    <a:srgbClr val="D5E8D4"/>
    <a:srgbClr val="9DC389"/>
    <a:srgbClr val="CDBBD6"/>
    <a:srgbClr val="D6DCE5"/>
    <a:srgbClr val="FCE0E1"/>
    <a:srgbClr val="F7C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4901" autoAdjust="0"/>
  </p:normalViewPr>
  <p:slideViewPr>
    <p:cSldViewPr snapToGrid="0">
      <p:cViewPr varScale="1">
        <p:scale>
          <a:sx n="82" d="100"/>
          <a:sy n="82" d="100"/>
        </p:scale>
        <p:origin x="30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A1D7F-7240-4FD2-BAF4-BFB0E57A47CC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B3715-DE9E-4D5D-B7BD-B68F410EFA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1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50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82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55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96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70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157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88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81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5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84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0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25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56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07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92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426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557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55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743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24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0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9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78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0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441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55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B3715-DE9E-4D5D-B7BD-B68F410EFA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1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6BF33-827D-4586-B233-F043B110E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DA39D5-D316-4567-A84F-672441B33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68163-AF97-48D8-9721-86E0F341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59D20-4525-41F5-B189-0125612C2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346442-38C4-4156-9425-9CAB25EF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489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F8B17-804D-4F15-9213-ADE2DD69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628E70-B588-4C91-8D01-0E286C40D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207A9-66FF-4049-873B-AF161D3C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231A9-6A64-476F-A532-B6EF2DE4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F0310-77FD-4557-B594-4497A7F4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1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BB17DE-FEC2-42F4-ADCF-D5514CB80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84FC0D-B83A-4B4F-BF6C-94BBEECFD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1D5DA4-A757-4927-ACEF-720CF456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F1569-91B4-4120-BDA9-C75EA509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B8821-930E-4C8F-BFA5-DF104C9B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1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9CC13-CFC8-496C-B1DF-0E86DD76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3D0041-D400-4BBE-A674-CE6487F6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ECDDC-C2A7-4976-ABB8-0368E95B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BA068-0AEA-467F-93D9-8F612097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DC646-AA04-42ED-BD7B-3EEFFC8B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5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6A3D8-74EE-4D6E-99BA-2434F9D2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B56832-8CC6-4E42-8060-DD3FD929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82805D-3D0E-4AEE-9165-6121E7A32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CB267-6ADC-4A1D-9BC7-F65C7D73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1DA863-6B9D-4F7D-9F6C-4711C47B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7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F4BDD-42F9-4203-93D5-89E42218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0C000-5A16-47AA-AE4C-E735E12A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209235-99B7-48DE-B71B-9DF6F7790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0E859-480B-49F4-9D61-C68616A3B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FE757B-D219-4200-B6C5-020AC272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D31A56-9A73-4472-BA5B-BACF4391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31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A8F3C-CD2A-4353-B644-DE1596B3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4D48FA-D69B-40A0-BD73-665E98132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4CA0C-7605-44AD-8763-93AD4CAE7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FBD213-FB41-42CA-B1BD-C164EC6EB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2546A7-5604-4825-A1D2-C6BD2461A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594D6C-5995-4548-AF38-CEDEF48A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D3F8F3-DE47-4BA1-8FAD-4B0E6F770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F543E8-0044-4C4E-AD53-FAB56AE7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04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D4E36-81F9-4399-93CE-25E372C0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762F31-189C-4D7A-A142-0763ED32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40E86A-8F81-4B16-8467-EA40D2FD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6E3B64-3A2C-4BB2-A330-A2F488E6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28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D9F09B-B31F-498C-989D-38C25365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76DACC-A3AC-44E6-BA26-DCBFA158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C6C358-8961-4E90-A28A-0C9C1977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276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2D9AF-0D4D-4A81-B938-252E737C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A507E-D8FA-4963-9B63-86F87E9BB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2DBF0B-9287-4D3D-8987-CDD430E4B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9B37E5-DDB0-4917-8196-D178436A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98A814-B1BA-4E68-9207-3723AE3A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500BF9-77DE-44D5-9F95-0DC24D5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4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17C1E-7DD4-4A5D-BC9A-7C3203EC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37747E-5BD5-4800-9D5F-A22BF0A2A7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4F9392-3A08-4C4F-BF88-042BE0179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8785C0-CED2-4D90-96BB-2B5CAFFB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8178C1-C785-4E1A-8378-4FC8054F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40DDD2-1105-492D-BA2D-D77DE7AC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5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D10756-A3F2-4819-9E28-E5028212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AA2C96-EA84-4794-931F-95E05464B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DDE4F-5273-4899-B515-CCA830A09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06C20-729D-48AE-B23B-4B98907D735B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DA06A-C510-4FC6-AABC-9D6D22139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88BB9C-70D7-4FC5-AA20-0B679559D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2CD7E-F2BE-4F5D-82B0-C9911F88F4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16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F1978-CCC2-4326-976D-29374607B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Lab Seminar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2068E6-DA7A-4E5A-A86A-252BAABFB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31658"/>
            <a:ext cx="9144000" cy="1407957"/>
          </a:xfrm>
        </p:spPr>
        <p:txBody>
          <a:bodyPr>
            <a:normAutofit/>
          </a:bodyPr>
          <a:lstStyle/>
          <a:p>
            <a:r>
              <a:rPr lang="en-US" altLang="ko-KR" dirty="0"/>
              <a:t>2024.07.23 </a:t>
            </a:r>
          </a:p>
          <a:p>
            <a:r>
              <a:rPr lang="en-US" altLang="ko-KR" dirty="0"/>
              <a:t>16:00(UTC+9)</a:t>
            </a:r>
          </a:p>
          <a:p>
            <a:r>
              <a:rPr lang="en-US" altLang="ko-KR" dirty="0" err="1"/>
              <a:t>Seungwan</a:t>
            </a:r>
            <a:r>
              <a:rPr lang="en-US" altLang="ko-KR" dirty="0"/>
              <a:t> Woo (UST)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20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FA547-FB73-4A18-9F2F-59F2050873A5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Adaptive Attention Re-weighting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E87D3-83BC-4214-8861-B14077B4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4" y="1662023"/>
            <a:ext cx="4414894" cy="3856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48BACA-82C0-2545-62A7-E957FC518871}"/>
                  </a:ext>
                </a:extLst>
              </p:cNvPr>
              <p:cNvSpPr txBox="1"/>
              <p:nvPr/>
            </p:nvSpPr>
            <p:spPr>
              <a:xfrm>
                <a:off x="6096000" y="3589200"/>
                <a:ext cx="24115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48BACA-82C0-2545-62A7-E957FC518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89200"/>
                <a:ext cx="2411503" cy="369332"/>
              </a:xfrm>
              <a:prstGeom prst="rect">
                <a:avLst/>
              </a:prstGeom>
              <a:blipFill>
                <a:blip r:embed="rId4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710443-EFED-473D-1483-713C28371D9F}"/>
                  </a:ext>
                </a:extLst>
              </p:cNvPr>
              <p:cNvSpPr txBox="1"/>
              <p:nvPr/>
            </p:nvSpPr>
            <p:spPr>
              <a:xfrm>
                <a:off x="6096000" y="2782669"/>
                <a:ext cx="42162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At the denoising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step, calculate the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710443-EFED-473D-1483-713C28371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82669"/>
                <a:ext cx="4216298" cy="646331"/>
              </a:xfrm>
              <a:prstGeom prst="rect">
                <a:avLst/>
              </a:prstGeom>
              <a:blipFill>
                <a:blip r:embed="rId5"/>
                <a:stretch>
                  <a:fillRect l="-1156" t="-4673" b="-13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999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FA547-FB73-4A18-9F2F-59F2050873A5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Adaptive Attention Re-weighting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E87D3-83BC-4214-8861-B14077B4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4" y="1662023"/>
            <a:ext cx="4414894" cy="3856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6165B5-D1FF-ACED-EBEF-21D21FC48551}"/>
                  </a:ext>
                </a:extLst>
              </p:cNvPr>
              <p:cNvSpPr txBox="1"/>
              <p:nvPr/>
            </p:nvSpPr>
            <p:spPr>
              <a:xfrm>
                <a:off x="6096000" y="3590367"/>
                <a:ext cx="5701554" cy="888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⊙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⊙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!=0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otherwise.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6165B5-D1FF-ACED-EBEF-21D21FC48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590367"/>
                <a:ext cx="5701554" cy="888385"/>
              </a:xfrm>
              <a:prstGeom prst="rect">
                <a:avLst/>
              </a:prstGeom>
              <a:blipFill>
                <a:blip r:embed="rId4"/>
                <a:stretch>
                  <a:fillRect l="-321" b="-20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A91BB3-34FC-C86E-50AB-91B559C8E7D3}"/>
                  </a:ext>
                </a:extLst>
              </p:cNvPr>
              <p:cNvSpPr txBox="1"/>
              <p:nvPr/>
            </p:nvSpPr>
            <p:spPr>
              <a:xfrm>
                <a:off x="6096000" y="2782669"/>
                <a:ext cx="42162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Calculate the weight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dirty="0"/>
                  <a:t> using Adaptive Scaling </a:t>
                </a:r>
                <a:r>
                  <a:rPr lang="en-US" altLang="ko-KR" dirty="0" err="1"/>
                  <a:t>Softmax</a:t>
                </a:r>
                <a:r>
                  <a:rPr lang="en-US" altLang="ko-KR" dirty="0"/>
                  <a:t>(ASS)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A91BB3-34FC-C86E-50AB-91B559C8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82669"/>
                <a:ext cx="4216298" cy="646331"/>
              </a:xfrm>
              <a:prstGeom prst="rect">
                <a:avLst/>
              </a:prstGeom>
              <a:blipFill>
                <a:blip r:embed="rId5"/>
                <a:stretch>
                  <a:fillRect l="-1156" t="-4673" b="-13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43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FA547-FB73-4A18-9F2F-59F2050873A5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Adaptive Attention Re-weighting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7F25B3-F8AD-69E2-CFC3-E51B15F2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079874"/>
            <a:ext cx="10344150" cy="3800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66C06-A61D-19A6-7DB0-C87328AD3CED}"/>
                  </a:ext>
                </a:extLst>
              </p:cNvPr>
              <p:cNvSpPr txBox="1"/>
              <p:nvPr/>
            </p:nvSpPr>
            <p:spPr>
              <a:xfrm>
                <a:off x="923924" y="4880349"/>
                <a:ext cx="4329719" cy="1247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 the intermediate representation of the U-Net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ko-KR" dirty="0"/>
                  <a:t>: learnable projection matrices.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66C06-A61D-19A6-7DB0-C87328AD3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4" y="4880349"/>
                <a:ext cx="4329719" cy="1247136"/>
              </a:xfrm>
              <a:prstGeom prst="rect">
                <a:avLst/>
              </a:prstGeom>
              <a:blipFill>
                <a:blip r:embed="rId4"/>
                <a:stretch>
                  <a:fillRect l="-1268"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E1699C-742A-2DC1-5623-58E3A7EA5D0A}"/>
                  </a:ext>
                </a:extLst>
              </p:cNvPr>
              <p:cNvSpPr txBox="1"/>
              <p:nvPr/>
            </p:nvSpPr>
            <p:spPr>
              <a:xfrm>
                <a:off x="5950995" y="4880349"/>
                <a:ext cx="4823372" cy="453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𝐴𝑡𝑡𝑛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𝑆𝑜𝑓𝑡𝑚𝑎𝑥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E1699C-742A-2DC1-5623-58E3A7EA5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995" y="4880349"/>
                <a:ext cx="4823372" cy="453714"/>
              </a:xfrm>
              <a:prstGeom prst="rect">
                <a:avLst/>
              </a:prstGeom>
              <a:blipFill>
                <a:blip r:embed="rId5"/>
                <a:stretch>
                  <a:fillRect l="-1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30A12-18DE-E496-9C98-2F75A8F670D1}"/>
                  </a:ext>
                </a:extLst>
              </p:cNvPr>
              <p:cNvSpPr txBox="1"/>
              <p:nvPr/>
            </p:nvSpPr>
            <p:spPr>
              <a:xfrm>
                <a:off x="5950995" y="5503917"/>
                <a:ext cx="5087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𝐴𝑡𝑡𝑛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930A12-18DE-E496-9C98-2F75A8F67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995" y="5503917"/>
                <a:ext cx="5087675" cy="276999"/>
              </a:xfrm>
              <a:prstGeom prst="rect">
                <a:avLst/>
              </a:prstGeom>
              <a:blipFill>
                <a:blip r:embed="rId6"/>
                <a:stretch>
                  <a:fillRect l="-1557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98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FA547-FB73-4A18-9F2F-59F2050873A5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*Mask</a:t>
            </a:r>
            <a:r>
              <a:rPr lang="ko-KR" altLang="en-US" sz="1600" i="1" dirty="0"/>
              <a:t> </a:t>
            </a:r>
            <a:r>
              <a:rPr lang="en-US" altLang="ko-KR" sz="1600" i="1" dirty="0"/>
              <a:t>Generation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5A8A7A-83F9-5542-8ACC-9A2691F98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06" y="4075885"/>
            <a:ext cx="7630003" cy="896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667FD8-AFFD-AA08-D530-105FBD009BE0}"/>
              </a:ext>
            </a:extLst>
          </p:cNvPr>
          <p:cNvSpPr txBox="1"/>
          <p:nvPr/>
        </p:nvSpPr>
        <p:spPr>
          <a:xfrm>
            <a:off x="1771606" y="1862051"/>
            <a:ext cx="9130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This model requires anomaly masks as inputs(less than 10 images each category).</a:t>
            </a:r>
          </a:p>
          <a:p>
            <a:endParaRPr lang="en-US" altLang="ko-KR" dirty="0"/>
          </a:p>
          <a:p>
            <a:r>
              <a:rPr lang="en-US" altLang="ko-KR" dirty="0"/>
              <a:t>However, the number of real anomaly masks in the training datasets is very few, and them ask data lacks diversity even after augmentation.</a:t>
            </a:r>
          </a:p>
          <a:p>
            <a:endParaRPr lang="en-US" altLang="ko-KR" dirty="0"/>
          </a:p>
          <a:p>
            <a:r>
              <a:rPr lang="en-US" altLang="ko-KR" dirty="0"/>
              <a:t>So, employ textual inversion to learn a mask embedding e, which can be used as text condition to generate extensive anomaly 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180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767E3-510A-439E-B89E-13A42A17D676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3AA606-923B-48C5-A680-6FA9451EB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043" y="1081454"/>
            <a:ext cx="10681913" cy="469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3468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B67D-EA4F-751C-9AD0-42AA81344035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Experience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980F-EC61-495A-BA18-EEE09508BDAB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DA4C2D-9EBE-0B60-D7B0-0F2CF659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1" y="1903264"/>
            <a:ext cx="6096000" cy="3348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72FD4B-A468-A58A-1399-5E1DB205B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346" y="1903263"/>
            <a:ext cx="4793443" cy="334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6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B67D-EA4F-751C-9AD0-42AA81344035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Experience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980F-EC61-495A-BA18-EEE09508BDAB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EDC52C-087D-401A-BEF6-9EDBC4CCA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0" y="782546"/>
            <a:ext cx="5909935" cy="28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807103-62D2-4960-9E10-7CAB3E83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83" y="3635507"/>
            <a:ext cx="5766250" cy="32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AB00AB-31E6-473C-8085-011845C753D4}"/>
              </a:ext>
            </a:extLst>
          </p:cNvPr>
          <p:cNvSpPr txBox="1"/>
          <p:nvPr/>
        </p:nvSpPr>
        <p:spPr>
          <a:xfrm>
            <a:off x="1751847" y="5062087"/>
            <a:ext cx="296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Prompt-to-Prompt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44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B67D-EA4F-751C-9AD0-42AA81344035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Experience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980F-EC61-495A-BA18-EEE09508BDAB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71492F-891D-CEB0-5C06-D5CEE8A5F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747" y="1987867"/>
            <a:ext cx="6548506" cy="28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45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B67D-EA4F-751C-9AD0-42AA81344035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Experience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980F-EC61-495A-BA18-EEE09508BDAB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3A128-4105-6231-2375-DEC85DCAD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24" y="2243613"/>
            <a:ext cx="7596952" cy="23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5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B67D-EA4F-751C-9AD0-42AA81344035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Experience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980F-EC61-495A-BA18-EEE09508BDAB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CD5F53-13BF-9B74-DE3A-F69732AD3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02" y="1351556"/>
            <a:ext cx="11754196" cy="4154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0EC511-3C16-4DBE-8889-91DBD6B0BFA4}"/>
              </a:ext>
            </a:extLst>
          </p:cNvPr>
          <p:cNvSpPr txBox="1"/>
          <p:nvPr/>
        </p:nvSpPr>
        <p:spPr>
          <a:xfrm>
            <a:off x="218902" y="6311334"/>
            <a:ext cx="5877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IS: measures the quality and diversity of the generated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6328F-1BF4-4AAC-9695-EFA55C25A0DE}"/>
              </a:ext>
            </a:extLst>
          </p:cNvPr>
          <p:cNvSpPr txBox="1"/>
          <p:nvPr/>
        </p:nvSpPr>
        <p:spPr>
          <a:xfrm>
            <a:off x="6096000" y="6311333"/>
            <a:ext cx="5877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IC-LPIPS: measures how diverse the generated images are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642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767E3-510A-439E-B89E-13A42A17D676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Introduction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3F0E81-D2A8-4104-951A-D59F9A9B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7997" y="880728"/>
            <a:ext cx="3912133" cy="50965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931AE7-B009-46E5-A56F-F4EBDBC53424}"/>
              </a:ext>
            </a:extLst>
          </p:cNvPr>
          <p:cNvSpPr txBox="1"/>
          <p:nvPr/>
        </p:nvSpPr>
        <p:spPr>
          <a:xfrm>
            <a:off x="5153521" y="2828835"/>
            <a:ext cx="653334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AnomalyDiffusion</a:t>
            </a:r>
            <a:r>
              <a:rPr lang="en-US" altLang="ko-KR" sz="2400" b="1" dirty="0"/>
              <a:t>: Few-Shot Anomaly Image Generation with Diffusion Model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AAAI 2024</a:t>
            </a:r>
          </a:p>
          <a:p>
            <a:pPr algn="ctr"/>
            <a:r>
              <a:rPr lang="en-US" altLang="ko-KR" i="1" dirty="0"/>
              <a:t>Shanghai Jiao Tong University, </a:t>
            </a:r>
            <a:r>
              <a:rPr lang="en-US" altLang="ko-KR" i="1" dirty="0" err="1"/>
              <a:t>Youtu</a:t>
            </a:r>
            <a:r>
              <a:rPr lang="en-US" altLang="ko-KR" i="1" dirty="0"/>
              <a:t> Lab(Tencent)</a:t>
            </a:r>
          </a:p>
        </p:txBody>
      </p:sp>
    </p:spTree>
    <p:extLst>
      <p:ext uri="{BB962C8B-B14F-4D97-AF65-F5344CB8AC3E}">
        <p14:creationId xmlns:p14="http://schemas.microsoft.com/office/powerpoint/2010/main" val="3469025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B67D-EA4F-751C-9AD0-42AA81344035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Experience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980F-EC61-495A-BA18-EEE09508BDAB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FCF47F-77CB-C726-45C1-142A66294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56" y="551713"/>
            <a:ext cx="52292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30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B67D-EA4F-751C-9AD0-42AA81344035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Experience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980F-EC61-495A-BA18-EEE09508BDAB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9BB8B0-34ED-43C5-8244-282B1595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720" y="1140069"/>
            <a:ext cx="6294560" cy="45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82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B67D-EA4F-751C-9AD0-42AA81344035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Experience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980F-EC61-495A-BA18-EEE09508BDAB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F41EE9-3D5B-D05D-5F3F-D3027FCE8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2" y="787315"/>
            <a:ext cx="11388436" cy="5283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4CB64-EE0D-4B52-B0B0-6F235093C419}"/>
              </a:ext>
            </a:extLst>
          </p:cNvPr>
          <p:cNvSpPr txBox="1"/>
          <p:nvPr/>
        </p:nvSpPr>
        <p:spPr>
          <a:xfrm>
            <a:off x="401782" y="6148871"/>
            <a:ext cx="5877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AUROC: evaluate the performance of a binary classifier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821D9-6FB9-4050-96ED-D86404854FA8}"/>
              </a:ext>
            </a:extLst>
          </p:cNvPr>
          <p:cNvSpPr txBox="1"/>
          <p:nvPr/>
        </p:nvSpPr>
        <p:spPr>
          <a:xfrm>
            <a:off x="6096000" y="5824462"/>
            <a:ext cx="5877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AP: measures the relationship between precision and recall for a classification model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A7C4B0-02FA-4246-85DA-236C725B7957}"/>
                  </a:ext>
                </a:extLst>
              </p:cNvPr>
              <p:cNvSpPr txBox="1"/>
              <p:nvPr/>
            </p:nvSpPr>
            <p:spPr>
              <a:xfrm>
                <a:off x="6096000" y="6288613"/>
                <a:ext cx="58770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/>
                  <a:t>-max: calculates the harmonic mean of precision and recall to evaluate the overall performance of the model.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A7C4B0-02FA-4246-85DA-236C725B7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288613"/>
                <a:ext cx="5877098" cy="461665"/>
              </a:xfrm>
              <a:prstGeom prst="rect">
                <a:avLst/>
              </a:prstGeom>
              <a:blipFill>
                <a:blip r:embed="rId4"/>
                <a:stretch>
                  <a:fillRect t="-2667" b="-1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095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B67D-EA4F-751C-9AD0-42AA81344035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Experience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980F-EC61-495A-BA18-EEE09508BDAB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B5AF87-1631-55C7-7839-B2FB28B92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41" y="746591"/>
            <a:ext cx="10055056" cy="53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39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B67D-EA4F-751C-9AD0-42AA81344035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Experience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980F-EC61-495A-BA18-EEE09508BDAB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0A661A-FB68-4AE7-A56A-9BD058DC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419" y="1019175"/>
            <a:ext cx="7124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9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B67D-EA4F-751C-9AD0-42AA81344035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Experience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8980F-EC61-495A-BA18-EEE09508BDAB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55BE6-6114-4A6A-8412-230C5E6D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309" y="482164"/>
            <a:ext cx="4151382" cy="58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63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767E3-510A-439E-B89E-13A42A17D676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Conclusion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2E3C3C-3C68-7FCD-BBE5-D27C4310C73B}"/>
              </a:ext>
            </a:extLst>
          </p:cNvPr>
          <p:cNvSpPr txBox="1"/>
          <p:nvPr/>
        </p:nvSpPr>
        <p:spPr>
          <a:xfrm>
            <a:off x="515154" y="2321004"/>
            <a:ext cx="108132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Why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I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reviewed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this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paper?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I think that…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When</a:t>
            </a:r>
            <a:r>
              <a:rPr lang="ko-KR" altLang="en-US" dirty="0"/>
              <a:t> </a:t>
            </a:r>
            <a:r>
              <a:rPr lang="en-US" altLang="ko-KR" dirty="0"/>
              <a:t>looking</a:t>
            </a:r>
            <a:r>
              <a:rPr lang="ko-KR" altLang="en-US" dirty="0"/>
              <a:t> </a:t>
            </a:r>
            <a:r>
              <a:rPr lang="en-US" altLang="ko-KR" dirty="0"/>
              <a:t>at</a:t>
            </a:r>
            <a:r>
              <a:rPr lang="ko-KR" altLang="en-US" dirty="0"/>
              <a:t> </a:t>
            </a:r>
            <a:r>
              <a:rPr lang="en-US" altLang="ko-KR" dirty="0"/>
              <a:t>other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generation</a:t>
            </a:r>
            <a:r>
              <a:rPr lang="ko-KR" altLang="en-US" dirty="0"/>
              <a:t> </a:t>
            </a:r>
            <a:r>
              <a:rPr lang="en-US" altLang="ko-KR" dirty="0"/>
              <a:t>models,</a:t>
            </a:r>
            <a:r>
              <a:rPr lang="ko-KR" altLang="en-US" dirty="0"/>
              <a:t> </a:t>
            </a:r>
            <a:r>
              <a:rPr lang="en-US" altLang="ko-KR" dirty="0"/>
              <a:t>I often saw distortion at the boundary between the background and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anomaly detection, the generate data should not have distortion at the boundaries.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Augmenting normal data in the mask area and also augmenting anomaly data, can generate more accurate data for training in real industry where it is difficult to obtain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213E-7BA6-44CE-BCFA-7C0CB6A7E832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22304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3914E4-2377-4097-8DE8-7BA3B4DB338D}"/>
              </a:ext>
            </a:extLst>
          </p:cNvPr>
          <p:cNvSpPr txBox="1"/>
          <p:nvPr/>
        </p:nvSpPr>
        <p:spPr>
          <a:xfrm>
            <a:off x="2076450" y="3105834"/>
            <a:ext cx="803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Thank you!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2448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767E3-510A-439E-B89E-13A42A17D676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Introduction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1F4627-FA48-03AD-EFB1-728993FD2BFB}"/>
              </a:ext>
            </a:extLst>
          </p:cNvPr>
          <p:cNvSpPr txBox="1"/>
          <p:nvPr/>
        </p:nvSpPr>
        <p:spPr>
          <a:xfrm>
            <a:off x="515154" y="1251865"/>
            <a:ext cx="77596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Anomaly detection and localization in industrial settings are essential for ensuring quality and reducing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While sufficient data and a variety of anomaly types are required, the actual number of available anomaly masks is limited, and generating diverse anomaly masks is challenging.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To address these issues, the paper proposes a model that generates diverse anomaly data from a small number of anomaly samples.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DC8D0-836E-4910-A45C-1BA207B6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770" y="697523"/>
            <a:ext cx="3847993" cy="5462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548699-3F1F-427A-A795-844C83A81BFA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28071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7767E3-510A-439E-B89E-13A42A17D676}"/>
              </a:ext>
            </a:extLst>
          </p:cNvPr>
          <p:cNvSpPr txBox="1"/>
          <p:nvPr/>
        </p:nvSpPr>
        <p:spPr>
          <a:xfrm>
            <a:off x="515154" y="320881"/>
            <a:ext cx="358032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3AA606-923B-48C5-A680-6FA9451EB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043" y="1081454"/>
            <a:ext cx="10681913" cy="469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2539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FA547-FB73-4A18-9F2F-59F2050873A5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Spatial Anomaly Embedding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9846B-3352-4849-B0FA-5EB9ED27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72" y="1279941"/>
            <a:ext cx="8244455" cy="26907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67E0FD-C653-DF68-FD9A-00AD3705B52D}"/>
              </a:ext>
            </a:extLst>
          </p:cNvPr>
          <p:cNvGrpSpPr/>
          <p:nvPr/>
        </p:nvGrpSpPr>
        <p:grpSpPr>
          <a:xfrm>
            <a:off x="6385361" y="4319860"/>
            <a:ext cx="5380893" cy="1660976"/>
            <a:chOff x="6096000" y="3124107"/>
            <a:chExt cx="5380893" cy="16609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579682-F883-401F-9674-D51054ACC2AF}"/>
                    </a:ext>
                  </a:extLst>
                </p:cNvPr>
                <p:cNvSpPr txBox="1"/>
                <p:nvPr/>
              </p:nvSpPr>
              <p:spPr>
                <a:xfrm>
                  <a:off x="6096000" y="3124107"/>
                  <a:ext cx="27666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Spatial Embedding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6579682-F883-401F-9674-D51054ACC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124107"/>
                  <a:ext cx="276664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762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4057F8-56A2-439A-AEDA-F3F1760BD9A9}"/>
                </a:ext>
              </a:extLst>
            </p:cNvPr>
            <p:cNvSpPr txBox="1"/>
            <p:nvPr/>
          </p:nvSpPr>
          <p:spPr>
            <a:xfrm>
              <a:off x="6096000" y="3861753"/>
              <a:ext cx="5380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Learn anomaly location information</a:t>
              </a:r>
            </a:p>
            <a:p>
              <a:r>
                <a:rPr lang="en-US" altLang="ko-KR" dirty="0"/>
                <a:t>Spatial Encoder with Feature</a:t>
              </a:r>
              <a:r>
                <a:rPr lang="ko-KR" altLang="en-US" dirty="0"/>
                <a:t> </a:t>
              </a:r>
              <a:r>
                <a:rPr lang="en-US" altLang="ko-KR" dirty="0"/>
                <a:t>Pyramid Network and ResNet-50</a:t>
              </a:r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E8AA50-0FCD-13E9-392B-DF9D40B0149D}"/>
              </a:ext>
            </a:extLst>
          </p:cNvPr>
          <p:cNvGrpSpPr/>
          <p:nvPr/>
        </p:nvGrpSpPr>
        <p:grpSpPr>
          <a:xfrm>
            <a:off x="1973772" y="4319860"/>
            <a:ext cx="5380893" cy="1383977"/>
            <a:chOff x="597876" y="2564940"/>
            <a:chExt cx="5380893" cy="1383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985BCD0-F74C-4E6F-9EE4-3BC7ACFC3217}"/>
                    </a:ext>
                  </a:extLst>
                </p:cNvPr>
                <p:cNvSpPr txBox="1"/>
                <p:nvPr/>
              </p:nvSpPr>
              <p:spPr>
                <a:xfrm>
                  <a:off x="597876" y="2564940"/>
                  <a:ext cx="27666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/>
                    <a:t>Anomaly Embedding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985BCD0-F74C-4E6F-9EE4-3BC7ACFC3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76" y="2564940"/>
                  <a:ext cx="276664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762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B056C1-ABE7-7E7B-A03A-48EC23E6E340}"/>
                </a:ext>
              </a:extLst>
            </p:cNvPr>
            <p:cNvSpPr txBox="1"/>
            <p:nvPr/>
          </p:nvSpPr>
          <p:spPr>
            <a:xfrm>
              <a:off x="597876" y="3302586"/>
              <a:ext cx="53808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Learn anomaly type information</a:t>
              </a:r>
            </a:p>
            <a:p>
              <a:r>
                <a:rPr lang="en-US" altLang="ko-KR" dirty="0"/>
                <a:t>Masked</a:t>
              </a:r>
              <a:r>
                <a:rPr lang="ko-KR" altLang="en-US" dirty="0"/>
                <a:t> </a:t>
              </a:r>
              <a:r>
                <a:rPr lang="en-US" altLang="ko-KR" dirty="0"/>
                <a:t>textual</a:t>
              </a:r>
              <a:r>
                <a:rPr lang="ko-KR" altLang="en-US" dirty="0"/>
                <a:t> </a:t>
              </a:r>
              <a:r>
                <a:rPr lang="en-US" altLang="ko-KR" dirty="0"/>
                <a:t>inversion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95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FA547-FB73-4A18-9F2F-59F2050873A5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Spatial Anomaly Embedding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579682-F883-401F-9674-D51054ACC2AF}"/>
                  </a:ext>
                </a:extLst>
              </p:cNvPr>
              <p:cNvSpPr txBox="1"/>
              <p:nvPr/>
            </p:nvSpPr>
            <p:spPr>
              <a:xfrm>
                <a:off x="6384868" y="2188840"/>
                <a:ext cx="2766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Spatial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579682-F883-401F-9674-D51054ACC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68" y="2188840"/>
                <a:ext cx="2766646" cy="369332"/>
              </a:xfrm>
              <a:prstGeom prst="rect">
                <a:avLst/>
              </a:prstGeom>
              <a:blipFill>
                <a:blip r:embed="rId3"/>
                <a:stretch>
                  <a:fillRect l="-1762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057F8-56A2-439A-AEDA-F3F1760BD9A9}"/>
                  </a:ext>
                </a:extLst>
              </p:cNvPr>
              <p:cNvSpPr txBox="1"/>
              <p:nvPr/>
            </p:nvSpPr>
            <p:spPr>
              <a:xfrm>
                <a:off x="6384868" y="2782669"/>
                <a:ext cx="538089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The input mask consists of anomaly location as 1 and normal location as 0.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 Spatial Encoder E and MLP are used to map the input mask to the textual embedding space and generate the spatial embedding​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dirty="0"/>
                  <a:t> in token form.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057F8-56A2-439A-AEDA-F3F1760B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68" y="2782669"/>
                <a:ext cx="5380893" cy="2031325"/>
              </a:xfrm>
              <a:prstGeom prst="rect">
                <a:avLst/>
              </a:prstGeom>
              <a:blipFill>
                <a:blip r:embed="rId4"/>
                <a:stretch>
                  <a:fillRect l="-906" t="-1497" r="-1586" b="-3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15253AE0-E19D-4CE3-1575-93F4FA4FD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55" y="2144829"/>
            <a:ext cx="5360353" cy="25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4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FA547-FB73-4A18-9F2F-59F2050873A5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Spatial Anomaly Embedding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85BCD0-F74C-4E6F-9EE4-3BC7ACFC3217}"/>
                  </a:ext>
                </a:extLst>
              </p:cNvPr>
              <p:cNvSpPr txBox="1"/>
              <p:nvPr/>
            </p:nvSpPr>
            <p:spPr>
              <a:xfrm>
                <a:off x="6759229" y="1739118"/>
                <a:ext cx="2766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Anomaly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85BCD0-F74C-4E6F-9EE4-3BC7ACFC3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229" y="1739118"/>
                <a:ext cx="2766646" cy="369332"/>
              </a:xfrm>
              <a:prstGeom prst="rect">
                <a:avLst/>
              </a:prstGeom>
              <a:blipFill>
                <a:blip r:embed="rId3"/>
                <a:stretch>
                  <a:fillRect l="-1982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B056C1-ABE7-7E7B-A03A-48EC23E6E340}"/>
                  </a:ext>
                </a:extLst>
              </p:cNvPr>
              <p:cNvSpPr txBox="1"/>
              <p:nvPr/>
            </p:nvSpPr>
            <p:spPr>
              <a:xfrm>
                <a:off x="6759229" y="2476764"/>
                <a:ext cx="5380893" cy="261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Learn about anomaly appearance type information.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 dirty="0"/>
                  <a:t> that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𝑑𝑖𝑓</m:t>
                        </m:r>
                      </m:sub>
                    </m:sSub>
                  </m:oMath>
                </a14:m>
                <a:r>
                  <a:rPr lang="en-US" altLang="ko-KR" dirty="0"/>
                  <a:t> using masked textual inversion</a:t>
                </a:r>
              </a:p>
              <a:p>
                <a:r>
                  <a:rPr lang="en-US" altLang="ko-KR" dirty="0"/>
                  <a:t>Masked textual inversion: masking out irrelevant background and normal regions of the anomaly image, and only the anomaly regions are visible to the model.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B056C1-ABE7-7E7B-A03A-48EC23E6E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229" y="2476764"/>
                <a:ext cx="5380893" cy="2612767"/>
              </a:xfrm>
              <a:prstGeom prst="rect">
                <a:avLst/>
              </a:prstGeom>
              <a:blipFill>
                <a:blip r:embed="rId4"/>
                <a:stretch>
                  <a:fillRect l="-1020" t="-1166" b="-23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4BEBF-5C8D-9E2C-8A0E-2806C59A6152}"/>
                  </a:ext>
                </a:extLst>
              </p:cNvPr>
              <p:cNvSpPr txBox="1"/>
              <p:nvPr/>
            </p:nvSpPr>
            <p:spPr>
              <a:xfrm>
                <a:off x="7133096" y="5046670"/>
                <a:ext cx="4633157" cy="142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⨀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ko-KR" alt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: input mask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dirty="0"/>
                  <a:t>: noise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/>
                  <a:t>: prediction noise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14BEBF-5C8D-9E2C-8A0E-2806C59A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096" y="5046670"/>
                <a:ext cx="4633157" cy="1426609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AE21687-00D8-18AF-A28D-403255C0E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837" y="2378308"/>
            <a:ext cx="3105819" cy="21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FA547-FB73-4A18-9F2F-59F2050873A5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Spatial Anomaly Embedding</a:t>
            </a:r>
            <a:endParaRPr lang="ko-KR" alt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6287F9-0C14-4591-8531-24976EA48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54" y="1597309"/>
            <a:ext cx="6499959" cy="366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FB2EC-2EF8-425D-9C22-AB6AE9298543}"/>
              </a:ext>
            </a:extLst>
          </p:cNvPr>
          <p:cNvSpPr txBox="1"/>
          <p:nvPr/>
        </p:nvSpPr>
        <p:spPr>
          <a:xfrm>
            <a:off x="515154" y="1148862"/>
            <a:ext cx="321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Textual</a:t>
            </a:r>
            <a:r>
              <a:rPr lang="ko-KR" altLang="en-US" dirty="0"/>
              <a:t> </a:t>
            </a:r>
            <a:r>
              <a:rPr lang="en-US" altLang="ko-KR" dirty="0"/>
              <a:t>Inversion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A3D731-5608-471A-B0B3-EAB17781DF06}"/>
                  </a:ext>
                </a:extLst>
              </p:cNvPr>
              <p:cNvSpPr txBox="1"/>
              <p:nvPr/>
            </p:nvSpPr>
            <p:spPr>
              <a:xfrm>
                <a:off x="7015113" y="2831118"/>
                <a:ext cx="4989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Input the new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ko-KR" dirty="0"/>
                  <a:t> and an image sample.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A3D731-5608-471A-B0B3-EAB17781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113" y="2831118"/>
                <a:ext cx="4989318" cy="369332"/>
              </a:xfrm>
              <a:prstGeom prst="rect">
                <a:avLst/>
              </a:prstGeom>
              <a:blipFill>
                <a:blip r:embed="rId4"/>
                <a:stretch>
                  <a:fillRect l="-110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1026A7-4566-4257-AAE4-B39450E8DC4C}"/>
                  </a:ext>
                </a:extLst>
              </p:cNvPr>
              <p:cNvSpPr txBox="1"/>
              <p:nvPr/>
            </p:nvSpPr>
            <p:spPr>
              <a:xfrm>
                <a:off x="7015113" y="3379187"/>
                <a:ext cx="4989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Learning a new word by assigning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1026A7-4566-4257-AAE4-B39450E8D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113" y="3379187"/>
                <a:ext cx="4989318" cy="369332"/>
              </a:xfrm>
              <a:prstGeom prst="rect">
                <a:avLst/>
              </a:prstGeom>
              <a:blipFill>
                <a:blip r:embed="rId5"/>
                <a:stretch>
                  <a:fillRect l="-110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A6263-832A-4D40-8AA4-579E425B14F5}"/>
                  </a:ext>
                </a:extLst>
              </p:cNvPr>
              <p:cNvSpPr txBox="1"/>
              <p:nvPr/>
            </p:nvSpPr>
            <p:spPr>
              <a:xfrm>
                <a:off x="7015113" y="3930074"/>
                <a:ext cx="4989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Generate a new image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FA6263-832A-4D40-8AA4-579E425B1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113" y="3930074"/>
                <a:ext cx="4989318" cy="369332"/>
              </a:xfrm>
              <a:prstGeom prst="rect">
                <a:avLst/>
              </a:prstGeom>
              <a:blipFill>
                <a:blip r:embed="rId6"/>
                <a:stretch>
                  <a:fillRect l="-1100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C45B1E-21B0-44A4-B3B8-0849C37C4F55}"/>
              </a:ext>
            </a:extLst>
          </p:cNvPr>
          <p:cNvSpPr txBox="1"/>
          <p:nvPr/>
        </p:nvSpPr>
        <p:spPr>
          <a:xfrm>
            <a:off x="5978769" y="107722"/>
            <a:ext cx="61940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Teng, et al. "</a:t>
            </a:r>
            <a:r>
              <a:rPr lang="en-US" altLang="ko-KR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Anomalydiffusion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Few-shot anomaly image generation with diffusion model." </a:t>
            </a:r>
            <a:r>
              <a:rPr lang="en-US" altLang="ko-KR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38. No. 8. 2024.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FA547-FB73-4A18-9F2F-59F2050873A5}"/>
              </a:ext>
            </a:extLst>
          </p:cNvPr>
          <p:cNvSpPr txBox="1"/>
          <p:nvPr/>
        </p:nvSpPr>
        <p:spPr>
          <a:xfrm>
            <a:off x="515154" y="320881"/>
            <a:ext cx="507145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/>
              <a:t>Method </a:t>
            </a:r>
            <a:r>
              <a:rPr lang="en-US" altLang="ko-KR" sz="1600" i="1" dirty="0"/>
              <a:t>– Spatial Anomaly Embedding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E9846B-3352-4849-B0FA-5EB9ED27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72" y="1279941"/>
            <a:ext cx="8244455" cy="2690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529D96-A64E-3546-F4DA-90270C3F4323}"/>
                  </a:ext>
                </a:extLst>
              </p:cNvPr>
              <p:cNvSpPr txBox="1"/>
              <p:nvPr/>
            </p:nvSpPr>
            <p:spPr>
              <a:xfrm>
                <a:off x="3606239" y="4216333"/>
                <a:ext cx="4979519" cy="1634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ko-KR" sz="2400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 : anomaly type</a:t>
                </a:r>
              </a:p>
              <a:p>
                <a14:m>
                  <m:oMath xmlns:m="http://schemas.openxmlformats.org/officeDocument/2006/math">
                    <m:r>
                      <a:rPr lang="ko-KR" altLang="en-US" sz="1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diffusion encoder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image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ko-KR" dirty="0"/>
                  <a:t> : expected value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529D96-A64E-3546-F4DA-90270C3F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239" y="4216333"/>
                <a:ext cx="4979519" cy="1634486"/>
              </a:xfrm>
              <a:prstGeom prst="rect">
                <a:avLst/>
              </a:prstGeom>
              <a:blipFill>
                <a:blip r:embed="rId4"/>
                <a:stretch>
                  <a:fillRect l="-1716" b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6D9194-7C89-40CB-9735-1AA368B68558}"/>
                  </a:ext>
                </a:extLst>
              </p:cNvPr>
              <p:cNvSpPr txBox="1"/>
              <p:nvPr/>
            </p:nvSpPr>
            <p:spPr>
              <a:xfrm>
                <a:off x="5044550" y="6096437"/>
                <a:ext cx="186843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6D9194-7C89-40CB-9735-1AA368B68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550" y="6096437"/>
                <a:ext cx="1868438" cy="307777"/>
              </a:xfrm>
              <a:prstGeom prst="rect">
                <a:avLst/>
              </a:prstGeom>
              <a:blipFill>
                <a:blip r:embed="rId5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316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10281</TotalTime>
  <Words>1587</Words>
  <Application>Microsoft Office PowerPoint</Application>
  <PresentationFormat>와이드스크린</PresentationFormat>
  <Paragraphs>148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Cambria Math</vt:lpstr>
      <vt:lpstr>Office 테마</vt:lpstr>
      <vt:lpstr>Lab Seminar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Semniar</dc:title>
  <dc:creator>ETRI</dc:creator>
  <cp:lastModifiedBy>ETRI</cp:lastModifiedBy>
  <cp:revision>239</cp:revision>
  <cp:lastPrinted>2024-07-23T05:36:39Z</cp:lastPrinted>
  <dcterms:created xsi:type="dcterms:W3CDTF">2024-04-25T07:54:04Z</dcterms:created>
  <dcterms:modified xsi:type="dcterms:W3CDTF">2024-08-01T01:56:44Z</dcterms:modified>
</cp:coreProperties>
</file>